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1" r:id="rId5"/>
    <p:sldId id="265" r:id="rId6"/>
    <p:sldId id="279" r:id="rId7"/>
    <p:sldId id="269" r:id="rId8"/>
    <p:sldId id="273" r:id="rId9"/>
    <p:sldId id="277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90" autoAdjust="0"/>
  </p:normalViewPr>
  <p:slideViewPr>
    <p:cSldViewPr>
      <p:cViewPr varScale="1">
        <p:scale>
          <a:sx n="64" d="100"/>
          <a:sy n="64" d="100"/>
        </p:scale>
        <p:origin x="-14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489B-2759-4E23-B4C2-FAAB0B3332A0}" type="datetimeFigureOut">
              <a:rPr lang="ru-RU" smtClean="0"/>
              <a:pPr/>
              <a:t>24.07.2012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DBCE-CBF6-47E6-B83F-461EB9D91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8964488" cy="189436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задач на</a:t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«долю выхода продукта реакции</a:t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теоретически возможного»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для самостоятельного решения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получения осадка сульфата бария была взята серная кис­лота массой 490 г. Массовая доля выхода соли от теоретически возможного составила 60 %. Какова масса полученного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сульфата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Вычислить выход нитрата аммония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% от теоретически возможного, если при пропускании 85 г аммиака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раствор азотной кислоты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было получено 380 г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соли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результате каталитического окисления оксида серы (IV) массой 16 кг избытком кислорода образуется оксид серы (VI). Вычислите массу продукта реакции, если доля его выхода 80% от теоретически возможного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Вычислите массу азотной кислоты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которую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можно получить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17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 нитрата натрия при его взаимодействии с концентрированной серной кислотой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если массовая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доля выхода кислоты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составляет 0,96.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гашёную известь, взятую в необходимом количестве, подействовали 3,15 кг чистой азотной кислотой. Какую массу нитрата кальция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получили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если практический выход в массовых долях составляет 0,98 или 98% по сравнению с теоретическим?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16316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1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 </a:t>
            </a:r>
            <a:r>
              <a:rPr lang="ru-RU" sz="36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ассовая (объемная)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выхода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продукта реакции от теоретически возможного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547664" y="1844824"/>
            <a:ext cx="5230934" cy="4020254"/>
            <a:chOff x="827584" y="1844824"/>
            <a:chExt cx="5230934" cy="4020254"/>
          </a:xfrm>
        </p:grpSpPr>
        <p:sp>
          <p:nvSpPr>
            <p:cNvPr id="12" name="TextBox 11"/>
            <p:cNvSpPr txBox="1"/>
            <p:nvPr/>
          </p:nvSpPr>
          <p:spPr>
            <a:xfrm>
              <a:off x="827584" y="2348880"/>
              <a:ext cx="198804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000" b="1" dirty="0" smtClean="0"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ru-RU" sz="4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baseline="-25000" dirty="0" err="1" smtClean="0">
                  <a:latin typeface="Times New Roman" pitchFamily="18" charset="0"/>
                  <a:cs typeface="Times New Roman" pitchFamily="18" charset="0"/>
                </a:rPr>
                <a:t>вых</a:t>
              </a:r>
              <a:r>
                <a:rPr lang="ru-RU" sz="4000" b="1" dirty="0" smtClean="0">
                  <a:latin typeface="Times New Roman" pitchFamily="18" charset="0"/>
                  <a:cs typeface="Times New Roman" pitchFamily="18" charset="0"/>
                </a:rPr>
                <a:t>  = </a:t>
              </a:r>
              <a:endParaRPr lang="ru-RU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71800" y="1844824"/>
              <a:ext cx="2783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4000" b="1" baseline="-25000" dirty="0" smtClean="0">
                  <a:latin typeface="Times New Roman" pitchFamily="18" charset="0"/>
                  <a:cs typeface="Times New Roman" pitchFamily="18" charset="0"/>
                </a:rPr>
                <a:t>практическая</a:t>
              </a:r>
              <a:endParaRPr lang="ru-RU" sz="4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43808" y="2780928"/>
              <a:ext cx="28622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4000" b="1" baseline="-25000" dirty="0" smtClean="0">
                  <a:latin typeface="Times New Roman" pitchFamily="18" charset="0"/>
                  <a:cs typeface="Times New Roman" pitchFamily="18" charset="0"/>
                </a:rPr>
                <a:t>теоретическая</a:t>
              </a:r>
              <a:endParaRPr lang="ru-RU" sz="4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771800" y="2708920"/>
              <a:ext cx="321471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899592" y="4509120"/>
              <a:ext cx="191270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4000" b="1" i="1" dirty="0" smtClean="0"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ru-RU" sz="4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baseline="-25000" dirty="0" err="1" smtClean="0">
                  <a:latin typeface="Times New Roman" pitchFamily="18" charset="0"/>
                  <a:cs typeface="Times New Roman" pitchFamily="18" charset="0"/>
                </a:rPr>
                <a:t>вых</a:t>
              </a:r>
              <a:r>
                <a:rPr lang="ru-RU" sz="4000" b="1" dirty="0" smtClean="0">
                  <a:latin typeface="Times New Roman" pitchFamily="18" charset="0"/>
                  <a:cs typeface="Times New Roman" pitchFamily="18" charset="0"/>
                </a:rPr>
                <a:t>  = </a:t>
              </a:r>
              <a:endParaRPr lang="ru-RU" sz="4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5816" y="4005064"/>
              <a:ext cx="276966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ru-RU" sz="4000" b="1" baseline="-25000" dirty="0" smtClean="0">
                  <a:latin typeface="Times New Roman" pitchFamily="18" charset="0"/>
                  <a:cs typeface="Times New Roman" pitchFamily="18" charset="0"/>
                </a:rPr>
                <a:t>практический</a:t>
              </a:r>
              <a:endParaRPr lang="ru-RU" sz="4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5816" y="5157192"/>
              <a:ext cx="28622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ru-RU" sz="4000" b="1" baseline="-25000" dirty="0" smtClean="0">
                  <a:latin typeface="Times New Roman" pitchFamily="18" charset="0"/>
                  <a:cs typeface="Times New Roman" pitchFamily="18" charset="0"/>
                </a:rPr>
                <a:t>теоретический</a:t>
              </a:r>
              <a:endParaRPr lang="ru-RU" sz="40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843808" y="4941168"/>
              <a:ext cx="321471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6804248" y="2573288"/>
            <a:ext cx="1880592" cy="2531060"/>
            <a:chOff x="6804248" y="2573288"/>
            <a:chExt cx="1880592" cy="2531060"/>
          </a:xfrm>
        </p:grpSpPr>
        <p:sp>
          <p:nvSpPr>
            <p:cNvPr id="17" name="TextBox 16"/>
            <p:cNvSpPr txBox="1"/>
            <p:nvPr/>
          </p:nvSpPr>
          <p:spPr>
            <a:xfrm>
              <a:off x="6804248" y="4581128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× 100 %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28656" y="2573288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× 100 %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620688"/>
            <a:ext cx="6786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 algn="ctr"/>
            <a:r>
              <a:rPr lang="ru-RU" sz="3200" b="1" i="1" dirty="0" smtClean="0">
                <a:ln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sz="3200" b="1" i="1" dirty="0" smtClean="0">
                <a:ln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варианта</a:t>
            </a:r>
            <a:r>
              <a:rPr lang="ru-RU" sz="3200" b="1" i="1" dirty="0" smtClean="0">
                <a:ln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задач:</a:t>
            </a:r>
            <a:endParaRPr lang="ru-RU" sz="3200" b="1" i="1" dirty="0">
              <a:ln/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785926"/>
            <a:ext cx="8320438" cy="46674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Даны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массы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исходного вещества и продукта  реакции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выход продукта реакции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Даны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массы исходного вещества и выход продукта реакции.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Определить массу продукта.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Даны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массы продукта и выход продукта.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Определить массу исходного вещества.</a:t>
            </a:r>
          </a:p>
          <a:p>
            <a:pPr marL="457200" indent="-45720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135120" y="4857768"/>
            <a:ext cx="2571768" cy="2264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1520" y="5013176"/>
            <a:ext cx="2915576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395536" y="3429000"/>
            <a:ext cx="8001056" cy="2677656"/>
            <a:chOff x="428596" y="1643050"/>
            <a:chExt cx="8001056" cy="267765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28596" y="1643050"/>
              <a:ext cx="8001056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Дано: 			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/>
              </a:r>
              <a:b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m(</a:t>
              </a:r>
              <a:r>
                <a:rPr lang="en-US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ZnO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) = 32,4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  <a:b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m</a:t>
              </a:r>
              <a:r>
                <a:rPr lang="ru-RU" sz="2800" b="1" baseline="-25000" dirty="0" err="1" smtClean="0">
                  <a:solidFill>
                    <a:srgbClr val="002060"/>
                  </a:solidFill>
                  <a:latin typeface="Century Schoolbook" pitchFamily="18" charset="0"/>
                </a:rPr>
                <a:t>пр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 = 24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</a:p>
            <a:p>
              <a:endParaRPr lang="ru-RU" sz="2800" b="1" dirty="0" smtClean="0">
                <a:solidFill>
                  <a:srgbClr val="002060"/>
                </a:solidFill>
                <a:latin typeface="Century Schoolbook" pitchFamily="18" charset="0"/>
              </a:endParaRP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Найти:</a:t>
              </a:r>
            </a:p>
            <a:p>
              <a:r>
                <a:rPr lang="ru-RU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ω</a:t>
              </a:r>
              <a:r>
                <a:rPr lang="ru-RU" sz="20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вых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 - ?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9058" y="1643050"/>
              <a:ext cx="20072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solidFill>
                    <a:schemeClr val="accent4">
                      <a:lumMod val="50000"/>
                    </a:schemeClr>
                  </a:solidFill>
                  <a:latin typeface="Century Schoolbook" pitchFamily="18" charset="0"/>
                </a:rPr>
                <a:t>Решение:</a:t>
              </a:r>
              <a:endParaRPr lang="ru-RU" sz="2800" b="1" dirty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91880" y="2348880"/>
              <a:ext cx="4829977" cy="91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u="sng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ZnO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2Al = 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3Zn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 моль                          3 моль</a:t>
              </a:r>
              <a:endParaRPr lang="ru-RU" sz="32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9552" y="1700808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Прочитаем задачу, запишем условие (дано, найти),составим  уравнение реакции (поставим коэффициенты), подчеркнем, что дано в задаче, что нужно найти, под подчеркнутыми веществами запишем их количество вещества по уравнению (моль)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6064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действии алюминия на оксид цинка массой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32,4г получили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г цинка. Найдите массовую долю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выхода продукта реакции.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  <a:t/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</a:b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  <a:t/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rPr>
            </a:br>
            <a:endParaRPr lang="ru-RU" sz="2400" b="1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endParaRPr lang="ru-RU" sz="2400" b="1" dirty="0" smtClean="0">
              <a:latin typeface="Century Schoolbook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</a:br>
            <a:endParaRPr lang="ru-RU" sz="2800" b="1" baseline="30000" dirty="0">
              <a:solidFill>
                <a:srgbClr val="00206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95536" y="1700808"/>
            <a:ext cx="8001056" cy="3108543"/>
            <a:chOff x="428596" y="1643050"/>
            <a:chExt cx="8001056" cy="3108543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428596" y="1643050"/>
              <a:ext cx="8001056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Дано: 			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/>
              </a:r>
              <a:b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m(</a:t>
              </a:r>
              <a:r>
                <a:rPr lang="en-US" sz="28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ZnO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) = 32,4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  <a:b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m</a:t>
              </a:r>
              <a:r>
                <a:rPr lang="ru-RU" sz="2800" b="1" baseline="-25000" dirty="0" err="1" smtClean="0">
                  <a:solidFill>
                    <a:srgbClr val="002060"/>
                  </a:solidFill>
                  <a:latin typeface="Century Schoolbook" pitchFamily="18" charset="0"/>
                </a:rPr>
                <a:t>пр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 = 24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</a:p>
            <a:p>
              <a:endParaRPr lang="ru-RU" sz="2800" b="1" dirty="0" smtClean="0">
                <a:solidFill>
                  <a:srgbClr val="002060"/>
                </a:solidFill>
                <a:latin typeface="Century Schoolbook" pitchFamily="18" charset="0"/>
              </a:endParaRP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Найти:</a:t>
              </a:r>
            </a:p>
            <a:p>
              <a:r>
                <a:rPr lang="ru-RU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ω</a:t>
              </a:r>
              <a:r>
                <a:rPr lang="ru-RU" sz="20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вых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 -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?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М(</a:t>
              </a:r>
              <a:r>
                <a:rPr lang="en-US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ZnO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)=81г/моль</a:t>
              </a:r>
              <a:endParaRPr lang="ru-RU" sz="2800" b="1" dirty="0" smtClean="0">
                <a:solidFill>
                  <a:srgbClr val="002060"/>
                </a:solidFill>
                <a:latin typeface="Century Schoolbook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29058" y="1643050"/>
              <a:ext cx="20072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solidFill>
                    <a:schemeClr val="accent4">
                      <a:lumMod val="50000"/>
                    </a:schemeClr>
                  </a:solidFill>
                  <a:latin typeface="Century Schoolbook" pitchFamily="18" charset="0"/>
                </a:rPr>
                <a:t>Решение:</a:t>
              </a:r>
              <a:endParaRPr lang="ru-RU" sz="2800" b="1" dirty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91880" y="2003090"/>
              <a:ext cx="4829977" cy="1282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0,4 моль                       </a:t>
              </a:r>
              <a:r>
                <a:rPr lang="ru-RU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u="sng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ZnO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2Al = 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3Zn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 моль                          3 моль</a:t>
              </a:r>
              <a:endParaRPr lang="ru-RU" sz="32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11560" y="260648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Найдем количество вещества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формуле: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=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/М. Подпишем его количество вещества над ним в уравнении. Над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подпишем х. Найдем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составив и решив пропорцию.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3928" y="3717032"/>
            <a:ext cx="46805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О)=32,4/81 = 0,4 моль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0,4/3 =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/3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0,4 моль – это теоретическое количество 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вещества найденное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уравнению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67544" y="260648"/>
            <a:ext cx="8001056" cy="3539430"/>
            <a:chOff x="428596" y="1643050"/>
            <a:chExt cx="8001056" cy="353943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28596" y="1643050"/>
              <a:ext cx="8001056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Дано: 			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/>
              </a:r>
              <a:b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m(</a:t>
              </a:r>
              <a:r>
                <a:rPr lang="en-US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ZnO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) = 32,4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  <a:b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</a:b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m</a:t>
              </a:r>
              <a:r>
                <a:rPr lang="ru-RU" sz="28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ru-RU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 = 24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г</a:t>
              </a:r>
            </a:p>
            <a:p>
              <a:endParaRPr lang="ru-RU" sz="2800" b="1" dirty="0" smtClean="0">
                <a:solidFill>
                  <a:srgbClr val="002060"/>
                </a:solidFill>
                <a:latin typeface="Century Schoolbook" pitchFamily="18" charset="0"/>
              </a:endParaRP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Найти:</a:t>
              </a:r>
            </a:p>
            <a:p>
              <a:r>
                <a:rPr lang="ru-RU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ω</a:t>
              </a:r>
              <a:r>
                <a:rPr lang="ru-RU" sz="20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вых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(</a:t>
              </a:r>
              <a:r>
                <a:rPr lang="en-US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Zn)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 - 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?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М(</a:t>
              </a:r>
              <a:r>
                <a:rPr lang="en-US" sz="2800" b="1" dirty="0" err="1" smtClean="0">
                  <a:solidFill>
                    <a:srgbClr val="002060"/>
                  </a:solidFill>
                  <a:latin typeface="Century Schoolbook" pitchFamily="18" charset="0"/>
                </a:rPr>
                <a:t>ZnO</a:t>
              </a:r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)=81г/моль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 Schoolbook" pitchFamily="18" charset="0"/>
                </a:rPr>
                <a:t>М(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Zn</a:t>
              </a:r>
              <a:r>
                <a:rPr lang="ru-RU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)=65 г/моль</a:t>
              </a:r>
              <a:endParaRPr lang="ru-RU" sz="2800" b="1" dirty="0" smtClean="0">
                <a:solidFill>
                  <a:srgbClr val="002060"/>
                </a:solidFill>
                <a:latin typeface="Century Schoolbook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29058" y="1643050"/>
              <a:ext cx="20072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solidFill>
                    <a:schemeClr val="accent4">
                      <a:lumMod val="50000"/>
                    </a:schemeClr>
                  </a:solidFill>
                  <a:latin typeface="Century Schoolbook" pitchFamily="18" charset="0"/>
                </a:rPr>
                <a:t>Решение:</a:t>
              </a:r>
              <a:endParaRPr lang="ru-RU" sz="2800" b="1" dirty="0">
                <a:solidFill>
                  <a:schemeClr val="accent4">
                    <a:lumMod val="50000"/>
                  </a:schemeClr>
                </a:solidFill>
                <a:latin typeface="Century Schoolbook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491880" y="2003090"/>
              <a:ext cx="4829977" cy="1282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0,4 моль                       </a:t>
              </a:r>
              <a:r>
                <a:rPr lang="ru-RU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u="sng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ZnO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2Al = </a:t>
              </a:r>
              <a:r>
                <a:rPr lang="en-US" sz="32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3Zn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3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 моль                          3 моль</a:t>
              </a:r>
              <a:endParaRPr lang="ru-RU" sz="32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79912" y="2132856"/>
            <a:ext cx="536408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Переведем полученное количество вещества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массу по формуле: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m(Zn) =0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,4 моль × 65 г/моль = 26 г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– это теоретическая масса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Zn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В задаче в условии дана практическая масса 24 г. Теперь найдем долю выхода продукта от теоретического возможного.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43608" y="4869160"/>
            <a:ext cx="7643866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r>
              <a:rPr lang="ru-RU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0, 92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или 92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339752" y="4869160"/>
            <a:ext cx="2620028" cy="1037729"/>
            <a:chOff x="2483768" y="4581128"/>
            <a:chExt cx="2620028" cy="1037729"/>
          </a:xfrm>
        </p:grpSpPr>
        <p:sp>
          <p:nvSpPr>
            <p:cNvPr id="10" name="TextBox 9"/>
            <p:cNvSpPr txBox="1"/>
            <p:nvPr/>
          </p:nvSpPr>
          <p:spPr>
            <a:xfrm>
              <a:off x="2483768" y="4581128"/>
              <a:ext cx="13324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24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 Zn)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83768" y="5081194"/>
              <a:ext cx="15087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24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теор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Zn)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39952" y="4653136"/>
              <a:ext cx="7088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24 г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39952" y="5157192"/>
              <a:ext cx="7088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26 г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4139952" y="5085184"/>
              <a:ext cx="963844" cy="95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2699792" y="5085184"/>
              <a:ext cx="963844" cy="95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292080" y="609329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l-G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2400" b="1" u="sng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r>
              <a:rPr lang="ru-RU" sz="24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92 %  </a:t>
            </a: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643050"/>
            <a:ext cx="40719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Дано:	 	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 (Al(OH)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)= 23,4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(Al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92%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? 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78 г/моль</a:t>
            </a:r>
          </a:p>
          <a:p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6314" y="1643050"/>
            <a:ext cx="1495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4744" y="2500307"/>
            <a:ext cx="412747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0,3 моль            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2Al(OH)</a:t>
            </a:r>
            <a:r>
              <a:rPr lang="en-US" sz="2800" b="1" u="sng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Al</a:t>
            </a:r>
            <a:r>
              <a:rPr lang="en-US" sz="2800" b="1" u="sng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u="sng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u="sng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3H</a:t>
            </a:r>
            <a:r>
              <a:rPr lang="en-US" sz="28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моль            1 моль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357422" y="2786058"/>
            <a:ext cx="228601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785786" y="3071810"/>
            <a:ext cx="2653524" cy="103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 txBox="1">
            <a:spLocks/>
          </p:cNvSpPr>
          <p:nvPr/>
        </p:nvSpPr>
        <p:spPr>
          <a:xfrm>
            <a:off x="0" y="188640"/>
            <a:ext cx="9144000" cy="13573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 pitchFamily="18" charset="0"/>
                <a:ea typeface="+mn-ea"/>
                <a:cs typeface="+mn-cs"/>
              </a:rPr>
              <a:t>   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Определите массу оксида алюминия, которая может быть получена из 23,4 г </a:t>
            </a:r>
            <a:r>
              <a:rPr kumimoji="0" lang="ru-RU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алюминия, если выход реакции составляет 92% от теоретически возможного.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4365104"/>
            <a:ext cx="3024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102 г/моль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995936" y="3861048"/>
            <a:ext cx="4824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n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23,4 г/78 г/моль = 0,3 моль</a:t>
            </a:r>
          </a:p>
          <a:p>
            <a:pPr>
              <a:buFont typeface="Symbol"/>
              <a:buChar char="n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0,3/2 =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/1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0,15 моль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491880" y="5085184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</a:t>
            </a:r>
            <a:r>
              <a:rPr lang="ru-RU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n M =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,15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моль  102 г/моль = 15,3 г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63888" y="5661248"/>
            <a:ext cx="37673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пр.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(Al</a:t>
            </a:r>
            <a:r>
              <a:rPr lang="en-US" sz="20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15,3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г×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0,92 = 14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пр.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(Al</a:t>
            </a:r>
            <a:r>
              <a:rPr lang="en-US" sz="20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г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332656"/>
            <a:ext cx="8643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действии оксида углерода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(II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на оксид железа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(III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получено железо массой 11,2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Найдите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массу использованного оксида железа (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учитывая, что доля выхода продуктов реакции составляет 80% от теоретически возможного.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51520" y="2780928"/>
            <a:ext cx="8243025" cy="2819119"/>
            <a:chOff x="285720" y="1643050"/>
            <a:chExt cx="8243025" cy="2819119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85720" y="1643050"/>
              <a:ext cx="4572000" cy="23083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Дано:</a:t>
              </a:r>
            </a:p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 </a:t>
              </a:r>
              <a:r>
                <a:rPr lang="ru-RU" sz="24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Fe) = 11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г</a:t>
              </a:r>
            </a:p>
            <a:p>
              <a:r>
                <a:rPr lang="el-GR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вых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Fe)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= 80%</a:t>
              </a:r>
              <a:b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 - 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929058" y="1714488"/>
              <a:ext cx="14694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Решение</a:t>
              </a:r>
              <a:r>
                <a:rPr lang="ru-RU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1857018" y="2928140"/>
              <a:ext cx="24288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85720" y="3000372"/>
              <a:ext cx="2723374" cy="103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86116" y="2428868"/>
              <a:ext cx="4320413" cy="810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  <a:r>
                <a:rPr lang="en-US" sz="2800" b="1" u="sng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800" b="1" u="sng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+ 3CO = </a:t>
              </a:r>
              <a:r>
                <a:rPr lang="en-US" sz="2800" b="1" u="sng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2Fe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3CO</a:t>
              </a:r>
              <a:r>
                <a:rPr lang="en-US" sz="28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8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 моль                             2 моль</a:t>
              </a:r>
              <a:endParaRPr lang="ru-RU" sz="28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71802" y="3714752"/>
              <a:ext cx="54569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28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теор</a:t>
              </a:r>
              <a:r>
                <a:rPr lang="ru-RU" sz="28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 	         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ru-RU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	</a:t>
              </a:r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ru-RU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=14 г </a:t>
              </a:r>
              <a:endPara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29124" y="3500438"/>
              <a:ext cx="1279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24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Fe)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57686" y="3929066"/>
              <a:ext cx="17299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вых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Fe) 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88110" y="3571876"/>
              <a:ext cx="9226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11,2 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г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572264" y="4000504"/>
              <a:ext cx="6463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0, 8</a:t>
              </a:r>
              <a:endPara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429124" y="3987122"/>
              <a:ext cx="142876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Прямая соединительная линия 22"/>
          <p:cNvCxnSpPr/>
          <p:nvPr/>
        </p:nvCxnSpPr>
        <p:spPr>
          <a:xfrm>
            <a:off x="6444208" y="5157192"/>
            <a:ext cx="576064" cy="0"/>
          </a:xfrm>
          <a:prstGeom prst="lin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512" y="26064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400" b="1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Fe) = 11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r>
              <a:rPr lang="el-G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80%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Fe)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56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г/моль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=160 г/моль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22850" y="332086"/>
            <a:ext cx="1469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1750810" y="1545738"/>
            <a:ext cx="242889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79512" y="1617970"/>
            <a:ext cx="2723374" cy="10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47864" y="1052736"/>
            <a:ext cx="4320413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0,25 моль</a:t>
            </a:r>
          </a:p>
          <a:p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8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+ 3CO = 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2Fe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3CO</a:t>
            </a:r>
            <a:r>
              <a:rPr lang="en-US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baseline="-25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моль                             2 моль</a:t>
            </a:r>
            <a:endParaRPr lang="ru-RU" sz="2800" b="1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35896" y="2348880"/>
            <a:ext cx="53285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Найденную теоретическую массу железа переведем в количество вещества по формуле: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 =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/М</a:t>
            </a:r>
          </a:p>
          <a:p>
            <a:pPr>
              <a:buFont typeface="Symbol"/>
              <a:buChar char="n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Fe)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14 г /56 г/моль = 0,25 моль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Напишем это количество железа над ним в уравнении, над оксидом напишем х.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Решим пропорцию:</a:t>
            </a: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/1 = 0,25/2,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0,125 моль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Теперь переведем в массу по формуле: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×М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0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0,125 моль × 160 г/моль = 20 г</a:t>
            </a: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0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b="1" u="sng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798</Words>
  <Application>Microsoft Office PowerPoint</Application>
  <PresentationFormat>Экран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Решение задач на  «долю выхода продукта реакции от теоретически возможного»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РАСЧЕТНЫХ ЗАДАЧ ПО ХИМИИ</dc:title>
  <dc:creator>teacher</dc:creator>
  <cp:lastModifiedBy>user</cp:lastModifiedBy>
  <cp:revision>152</cp:revision>
  <dcterms:created xsi:type="dcterms:W3CDTF">2010-11-08T08:10:46Z</dcterms:created>
  <dcterms:modified xsi:type="dcterms:W3CDTF">2012-07-24T21:13:21Z</dcterms:modified>
</cp:coreProperties>
</file>