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0" r:id="rId4"/>
    <p:sldId id="270" r:id="rId5"/>
    <p:sldId id="257" r:id="rId6"/>
    <p:sldId id="258" r:id="rId7"/>
    <p:sldId id="259" r:id="rId8"/>
    <p:sldId id="261" r:id="rId9"/>
    <p:sldId id="262" r:id="rId10"/>
    <p:sldId id="263" r:id="rId11"/>
    <p:sldId id="265" r:id="rId12"/>
    <p:sldId id="266" r:id="rId13"/>
    <p:sldId id="264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9BD7-A03C-4D20-9A18-249DA6D99009}" type="datetimeFigureOut">
              <a:rPr lang="ru-RU" smtClean="0"/>
              <a:t>23.09.2012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9723-89D4-47A0-9DFC-2CD1DC3F15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9BD7-A03C-4D20-9A18-249DA6D99009}" type="datetimeFigureOut">
              <a:rPr lang="ru-RU" smtClean="0"/>
              <a:t>23.09.2012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9723-89D4-47A0-9DFC-2CD1DC3F15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9BD7-A03C-4D20-9A18-249DA6D99009}" type="datetimeFigureOut">
              <a:rPr lang="ru-RU" smtClean="0"/>
              <a:t>23.09.2012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9723-89D4-47A0-9DFC-2CD1DC3F15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9BD7-A03C-4D20-9A18-249DA6D99009}" type="datetimeFigureOut">
              <a:rPr lang="ru-RU" smtClean="0"/>
              <a:t>23.09.2012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9723-89D4-47A0-9DFC-2CD1DC3F15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9BD7-A03C-4D20-9A18-249DA6D99009}" type="datetimeFigureOut">
              <a:rPr lang="ru-RU" smtClean="0"/>
              <a:t>23.09.2012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9723-89D4-47A0-9DFC-2CD1DC3F15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9BD7-A03C-4D20-9A18-249DA6D99009}" type="datetimeFigureOut">
              <a:rPr lang="ru-RU" smtClean="0"/>
              <a:t>23.09.2012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9723-89D4-47A0-9DFC-2CD1DC3F15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9BD7-A03C-4D20-9A18-249DA6D99009}" type="datetimeFigureOut">
              <a:rPr lang="ru-RU" smtClean="0"/>
              <a:t>23.09.2012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9723-89D4-47A0-9DFC-2CD1DC3F15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9BD7-A03C-4D20-9A18-249DA6D99009}" type="datetimeFigureOut">
              <a:rPr lang="ru-RU" smtClean="0"/>
              <a:t>23.09.2012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9723-89D4-47A0-9DFC-2CD1DC3F15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9BD7-A03C-4D20-9A18-249DA6D99009}" type="datetimeFigureOut">
              <a:rPr lang="ru-RU" smtClean="0"/>
              <a:t>23.09.2012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9723-89D4-47A0-9DFC-2CD1DC3F15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9BD7-A03C-4D20-9A18-249DA6D99009}" type="datetimeFigureOut">
              <a:rPr lang="ru-RU" smtClean="0"/>
              <a:t>23.09.2012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9723-89D4-47A0-9DFC-2CD1DC3F15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9BD7-A03C-4D20-9A18-249DA6D99009}" type="datetimeFigureOut">
              <a:rPr lang="ru-RU" smtClean="0"/>
              <a:t>23.09.2012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9723-89D4-47A0-9DFC-2CD1DC3F15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19BD7-A03C-4D20-9A18-249DA6D99009}" type="datetimeFigureOut">
              <a:rPr lang="ru-RU" smtClean="0"/>
              <a:t>23.09.2012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99723-89D4-47A0-9DFC-2CD1DC3F1515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text=%D0%BA%D0%B0%D1%80%D1%82%D0%B8%D0%BD%D0%BA%D0%B8%20%D0%B2%D0%B0%D0%BB%D0%B5%D0%BD%D1%82%D0%BD%D0%BE%D1%81%D1%82%D1%8C&amp;noreask=1&amp;img_url=www.edukator.pl%2Fpix%2Fusers%2FImage%2F6plus%2Frys20867.jpg&amp;pos=22&amp;rpt=simage&amp;lr=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hmarket.ru/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mages.yandex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images.yandex.ru/yandsearch?text=%D0%BC%D0%BE%D0%B4%D0%B5%D0%BB%D0%B8%20%D0%BC%D0%BE%D0%BB%D0%B5%D0%BA%D1%83%D0%BB%20%D0%B0%D0%BC%D0%BC%D0%B8%D0%B0%D0%BA%D0%B0&amp;img_url=upload.wikimedia.org%2Fwikipedia%2Fcommons%2F8%2F89%2FAmmonium-3D-balls.png&amp;pos=8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text=%D0%BC%D0%BE%D0%B4%D0%B5%D0%BB%D0%B8%20%D0%BC%D0%BE%D0%BB%D0%B5%D0%BA%D1%83%D0%BB&amp;img_url=forexaw.com%2FTERMs%2FIndustry%2FTechnology%2Fimg232693_4-5_Izobutan.jpg&amp;pos=24&amp;rpt=simage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images.yandex.ru/yandsearch?p=1&amp;text=%D0%BC%D0%BE%D0%B4%D0%B5%D0%BB%D0%B8%20%D0%BC%D0%BE%D0%BB%D0%B5%D0%BA%D1%83%D0%BB&amp;img_url=www.tennoji-h.oku.ed.jp%2Ftennoji%2Foka%2FOCDB%2FHydrocarbonOxygen%2Fethanol-b.gif&amp;pos=38&amp;rpt=simag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1470025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Bookman Old Style" pitchFamily="18" charset="0"/>
              </a:rPr>
              <a:t>Валентность</a:t>
            </a:r>
            <a:endParaRPr lang="ru-RU" sz="4800" b="1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5705872"/>
            <a:ext cx="4716016" cy="1152128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химии ГБОУ СОШ № 89, к.п.н.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Малиновская Ю.В.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im2-tub-ru.yandex.net/i?id=24494269-07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924944"/>
            <a:ext cx="3564396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Bookman Old Style" pitchFamily="18" charset="0"/>
              </a:rPr>
              <a:t>Определите валентность элементов в веществах </a:t>
            </a:r>
            <a:endParaRPr lang="ru-RU" sz="2800" b="1" dirty="0"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988840"/>
            <a:ext cx="806489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SiH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CrO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S, CO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CO, SO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SO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Fe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FeO, HCl, HBr, Cl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Cl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РН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K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O,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NO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Cr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SiO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B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SiH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Mn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MnO, CuO, N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Bookman Old Style" pitchFamily="18" charset="0"/>
              </a:rPr>
              <a:t>Определите валентность элементов в веществах </a:t>
            </a:r>
            <a:endParaRPr lang="ru-RU" sz="2800" b="1" dirty="0"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484784"/>
            <a:ext cx="85689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IV I      VI II     I  II    IV II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VI II     IV II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SiH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 CrO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 H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S,  CO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 CO,   SO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   SO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pt-BR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III II    II II    I   I    I  I     V  II   VII II   III I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FeO,  HCl,  HBr,  Cl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 Cl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 Р Н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62880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162880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1920" y="162880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60032" y="162880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96136" y="162880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48264" y="162880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87824" y="162880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5696" y="3933056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15816" y="3933056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23928" y="3933056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76056" y="3933056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00192" y="3933056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24328" y="3933056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3568" y="3861048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Bookman Old Style" pitchFamily="18" charset="0"/>
              </a:rPr>
              <a:t>Определите валентность элементов в веществах </a:t>
            </a:r>
            <a:endParaRPr lang="ru-RU" sz="2800" b="1" dirty="0"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484784"/>
            <a:ext cx="85689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I  II  III II    V II    IV II   V  II   VI  II   IVII</a:t>
            </a:r>
          </a:p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O, Al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 P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 N 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 N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Cr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Si 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III II   IV I     VII  II   II   II   II  II  III  II</a:t>
            </a:r>
          </a:p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Si H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 Mn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,  MnO,  CuO,  N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62880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162880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162880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48064" y="1700808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72200" y="1700808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452320" y="162880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43808" y="162880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07704" y="3501008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3501008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27984" y="3501008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96136" y="342900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04248" y="3501008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3568" y="342900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Bookman Old Style" pitchFamily="18" charset="0"/>
              </a:rPr>
              <a:t>Составьте формулы веществ согласно валентности, между атомами:</a:t>
            </a:r>
            <a:endParaRPr lang="ru-RU" sz="2800" b="1" dirty="0"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1916832"/>
            <a:ext cx="60486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еди (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кислорода,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цинка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хлора,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калия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йода,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магния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серы.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бора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кислорода;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алюминия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хлора;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лития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серы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ышьяка и кислорода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404663"/>
          <a:ext cx="8064896" cy="621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4496"/>
                <a:gridCol w="1872208"/>
                <a:gridCol w="1728192"/>
              </a:tblGrid>
              <a:tr h="1512169">
                <a:tc>
                  <a:txBody>
                    <a:bodyPr/>
                    <a:lstStyle/>
                    <a:p>
                      <a:endParaRPr lang="en-US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меди (</a:t>
                      </a:r>
                      <a:r>
                        <a:rPr lang="en-US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 и кислорода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t-BR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  II </a:t>
                      </a:r>
                      <a:endParaRPr lang="ru-RU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t-BR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CuO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CuO</a:t>
                      </a:r>
                      <a:endParaRPr lang="ru-RU" sz="3200" dirty="0" smtClean="0"/>
                    </a:p>
                    <a:p>
                      <a:pPr algn="ctr"/>
                      <a:endParaRPr lang="ru-RU" sz="3200" dirty="0"/>
                    </a:p>
                  </a:txBody>
                  <a:tcPr/>
                </a:tc>
              </a:tr>
              <a:tr h="727580">
                <a:tc>
                  <a:txBody>
                    <a:bodyPr/>
                    <a:lstStyle/>
                    <a:p>
                      <a:endParaRPr lang="en-US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цинка и хлора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II   I</a:t>
                      </a:r>
                      <a:endParaRPr lang="ru-RU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Zn 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Zn Cl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7580">
                <a:tc>
                  <a:txBody>
                    <a:bodyPr/>
                    <a:lstStyle/>
                    <a:p>
                      <a:endParaRPr lang="en-US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калия и йода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pt-BR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  I</a:t>
                      </a:r>
                    </a:p>
                    <a:p>
                      <a:pPr algn="ctr"/>
                      <a:r>
                        <a:rPr lang="pt-BR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KI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KI</a:t>
                      </a:r>
                      <a:endParaRPr lang="ru-RU" sz="3200" dirty="0" smtClean="0"/>
                    </a:p>
                    <a:p>
                      <a:pPr algn="ctr"/>
                      <a:endParaRPr lang="en-US" sz="3200" dirty="0" smtClean="0"/>
                    </a:p>
                  </a:txBody>
                  <a:tcPr/>
                </a:tc>
              </a:tr>
              <a:tr h="727580">
                <a:tc>
                  <a:txBody>
                    <a:bodyPr/>
                    <a:lstStyle/>
                    <a:p>
                      <a:endParaRPr lang="en-US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магния и серы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II   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en-US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Mg</a:t>
                      </a:r>
                      <a:r>
                        <a:rPr lang="en-US" sz="3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Mg</a:t>
                      </a:r>
                      <a:r>
                        <a:rPr lang="en-US" sz="3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580112" y="54868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52120" y="2132856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52120" y="3645024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52120" y="5157192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404663"/>
          <a:ext cx="8064896" cy="627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4496"/>
                <a:gridCol w="1872208"/>
                <a:gridCol w="1728192"/>
              </a:tblGrid>
              <a:tr h="1512169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бора и кислорода</a:t>
                      </a:r>
                      <a:endParaRPr lang="en-US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t-BR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III  II </a:t>
                      </a:r>
                      <a:endParaRPr lang="ru-RU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t-BR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B  O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dirty="0" smtClean="0"/>
                    </a:p>
                    <a:p>
                      <a:pPr algn="ctr"/>
                      <a:endParaRPr lang="ru-RU" sz="3200" dirty="0"/>
                    </a:p>
                  </a:txBody>
                  <a:tcPr/>
                </a:tc>
              </a:tr>
              <a:tr h="727580">
                <a:tc>
                  <a:txBody>
                    <a:bodyPr/>
                    <a:lstStyle/>
                    <a:p>
                      <a:endParaRPr lang="en-US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алюминия и хлора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III I</a:t>
                      </a:r>
                      <a:endParaRPr lang="ru-RU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Al 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7580">
                <a:tc>
                  <a:txBody>
                    <a:bodyPr/>
                    <a:lstStyle/>
                    <a:p>
                      <a:endParaRPr lang="en-US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лития и серы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pt-BR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  II</a:t>
                      </a:r>
                      <a:endParaRPr lang="en-US" sz="3200" b="0" dirty="0" smtClean="0">
                        <a:latin typeface="+mn-lt"/>
                        <a:cs typeface="+mn-cs"/>
                      </a:endParaRPr>
                    </a:p>
                    <a:p>
                      <a:pPr algn="ctr"/>
                      <a:r>
                        <a:rPr lang="en-US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Li</a:t>
                      </a:r>
                      <a:r>
                        <a:rPr lang="en-US" sz="3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endParaRPr lang="pt-BR" sz="3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dirty="0" smtClean="0"/>
                    </a:p>
                    <a:p>
                      <a:pPr algn="ctr"/>
                      <a:endParaRPr lang="en-US" sz="3200" dirty="0" smtClean="0"/>
                    </a:p>
                  </a:txBody>
                  <a:tcPr/>
                </a:tc>
              </a:tr>
              <a:tr h="727580">
                <a:tc>
                  <a:txBody>
                    <a:bodyPr/>
                    <a:lstStyle/>
                    <a:p>
                      <a:endParaRPr lang="en-US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мышьяка и кислорода</a:t>
                      </a:r>
                      <a:b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V   II</a:t>
                      </a:r>
                    </a:p>
                    <a:p>
                      <a:pPr algn="ctr"/>
                      <a:r>
                        <a:rPr lang="en-US" sz="3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As O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580112" y="54868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52120" y="2132856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52120" y="3645024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52120" y="5157192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 l="30158" t="40969" r="60987" b="41313"/>
          <a:stretch>
            <a:fillRect/>
          </a:stretch>
        </p:blipFill>
        <p:spPr bwMode="auto">
          <a:xfrm>
            <a:off x="7164288" y="620688"/>
            <a:ext cx="115212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 l="39485" t="43922" r="48893" b="44266"/>
          <a:stretch>
            <a:fillRect/>
          </a:stretch>
        </p:blipFill>
        <p:spPr bwMode="auto">
          <a:xfrm>
            <a:off x="6948264" y="2420888"/>
            <a:ext cx="151216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 cstate="print"/>
          <a:srcRect l="28498" t="42938" r="62093" b="45250"/>
          <a:stretch>
            <a:fillRect/>
          </a:stretch>
        </p:blipFill>
        <p:spPr bwMode="auto">
          <a:xfrm>
            <a:off x="6948264" y="3861048"/>
            <a:ext cx="122413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 l="40120" t="40969" r="48811" b="41313"/>
          <a:stretch>
            <a:fillRect/>
          </a:stretch>
        </p:blipFill>
        <p:spPr bwMode="auto">
          <a:xfrm>
            <a:off x="7020272" y="5301208"/>
            <a:ext cx="144016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ookman Old Style" pitchFamily="18" charset="0"/>
              </a:rPr>
              <a:t>Спасибо за внимание!</a:t>
            </a:r>
            <a:endParaRPr lang="ru-RU" b="1" dirty="0">
              <a:latin typeface="Bookman Old Style" pitchFamily="18" charset="0"/>
            </a:endParaRPr>
          </a:p>
        </p:txBody>
      </p:sp>
      <p:pic>
        <p:nvPicPr>
          <p:cNvPr id="20487" name="Picture 7" descr="http://www.korkitv.tv/img/foto_profile/Mystique19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556792"/>
            <a:ext cx="5143500" cy="385762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012160" y="5301208"/>
            <a:ext cx="28803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Картинки с сайтов: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http://www.kakprosto.ru</a:t>
            </a:r>
            <a:endParaRPr lang="ru-RU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http://www.uchmarket.ru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http://images.yandex.ru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im8-tub-ru.yandex.net/i?id=269485823-3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908720"/>
            <a:ext cx="2592288" cy="2370995"/>
          </a:xfrm>
          <a:prstGeom prst="rect">
            <a:avLst/>
          </a:prstGeom>
          <a:noFill/>
        </p:spPr>
      </p:pic>
      <p:pic>
        <p:nvPicPr>
          <p:cNvPr id="5" name="Picture 8" descr="http://im7-tub-ru.yandex.net/i?id=255211191-56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3356992"/>
            <a:ext cx="4536504" cy="2711058"/>
          </a:xfrm>
          <a:prstGeom prst="rect">
            <a:avLst/>
          </a:prstGeom>
          <a:noFill/>
        </p:spPr>
      </p:pic>
      <p:pic>
        <p:nvPicPr>
          <p:cNvPr id="6" name="Picture 6" descr="http://im4-tub-ru.yandex.net/i?id=63935408-51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944" y="332656"/>
            <a:ext cx="4209256" cy="3156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96752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Bookman Old Style" pitchFamily="18" charset="0"/>
              </a:rPr>
              <a:t>Валентность –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Bookman Old Style" pitchFamily="18" charset="0"/>
              </a:rPr>
              <a:t>способность атомов присоединять к себе определенное число других атомов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5" name="Picture 2" descr="http://shopedu.ru/uploaded_files/shop_images/984.jpg"/>
          <p:cNvPicPr>
            <a:picLocks noChangeAspect="1" noChangeArrowheads="1"/>
          </p:cNvPicPr>
          <p:nvPr/>
        </p:nvPicPr>
        <p:blipFill>
          <a:blip r:embed="rId2" cstate="print"/>
          <a:srcRect l="3125" t="12849" r="12817" b="70685"/>
          <a:stretch>
            <a:fillRect/>
          </a:stretch>
        </p:blipFill>
        <p:spPr bwMode="auto">
          <a:xfrm>
            <a:off x="768470" y="4077072"/>
            <a:ext cx="7547946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shopedu.ru/uploaded_files/shop_images/984.jpg"/>
          <p:cNvPicPr>
            <a:picLocks noChangeAspect="1" noChangeArrowheads="1"/>
          </p:cNvPicPr>
          <p:nvPr/>
        </p:nvPicPr>
        <p:blipFill>
          <a:blip r:embed="rId2" cstate="print"/>
          <a:srcRect l="42188" t="53511" r="12932" b="12114"/>
          <a:stretch>
            <a:fillRect/>
          </a:stretch>
        </p:blipFill>
        <p:spPr bwMode="auto">
          <a:xfrm>
            <a:off x="5220072" y="2420888"/>
            <a:ext cx="3600400" cy="3760418"/>
          </a:xfrm>
          <a:prstGeom prst="rect">
            <a:avLst/>
          </a:prstGeom>
          <a:noFill/>
        </p:spPr>
      </p:pic>
      <p:pic>
        <p:nvPicPr>
          <p:cNvPr id="5" name="Picture 2" descr="http://shopedu.ru/uploaded_files/shop_images/984.jpg"/>
          <p:cNvPicPr>
            <a:picLocks noChangeAspect="1" noChangeArrowheads="1"/>
          </p:cNvPicPr>
          <p:nvPr/>
        </p:nvPicPr>
        <p:blipFill>
          <a:blip r:embed="rId2" cstate="print"/>
          <a:srcRect l="3125" t="12931" r="57563" b="70685"/>
          <a:stretch>
            <a:fillRect/>
          </a:stretch>
        </p:blipFill>
        <p:spPr bwMode="auto">
          <a:xfrm>
            <a:off x="971600" y="404664"/>
            <a:ext cx="3096344" cy="1759686"/>
          </a:xfrm>
          <a:prstGeom prst="rect">
            <a:avLst/>
          </a:prstGeom>
          <a:noFill/>
        </p:spPr>
      </p:pic>
      <p:pic>
        <p:nvPicPr>
          <p:cNvPr id="6" name="Picture 2" descr="http://shopedu.ru/uploaded_files/shop_images/984.jpg"/>
          <p:cNvPicPr>
            <a:picLocks noChangeAspect="1" noChangeArrowheads="1"/>
          </p:cNvPicPr>
          <p:nvPr/>
        </p:nvPicPr>
        <p:blipFill>
          <a:blip r:embed="rId2" cstate="print"/>
          <a:srcRect l="42188" t="35178" r="12276" b="45343"/>
          <a:stretch>
            <a:fillRect/>
          </a:stretch>
        </p:blipFill>
        <p:spPr bwMode="auto">
          <a:xfrm>
            <a:off x="220660" y="2852936"/>
            <a:ext cx="4567366" cy="2664296"/>
          </a:xfrm>
          <a:prstGeom prst="rect">
            <a:avLst/>
          </a:prstGeom>
          <a:noFill/>
        </p:spPr>
      </p:pic>
      <p:pic>
        <p:nvPicPr>
          <p:cNvPr id="7" name="Picture 2" descr="http://shopedu.ru/uploaded_files/shop_images/984.jpg"/>
          <p:cNvPicPr>
            <a:picLocks noChangeAspect="1" noChangeArrowheads="1"/>
          </p:cNvPicPr>
          <p:nvPr/>
        </p:nvPicPr>
        <p:blipFill>
          <a:blip r:embed="rId2" cstate="print"/>
          <a:srcRect l="63358" t="12931" r="12872" b="70685"/>
          <a:stretch>
            <a:fillRect/>
          </a:stretch>
        </p:blipFill>
        <p:spPr bwMode="auto">
          <a:xfrm>
            <a:off x="6300192" y="332656"/>
            <a:ext cx="1872208" cy="17596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4" descr="http://img11.nnm.ru/d/2/e/d/e/0dd69411282d7820f8040b629fd_pr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70237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755576" y="548680"/>
            <a:ext cx="0" cy="460851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475656" y="620688"/>
            <a:ext cx="0" cy="46085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619672" y="692696"/>
            <a:ext cx="0" cy="46085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987824" y="620688"/>
            <a:ext cx="0" cy="46085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779912" y="692696"/>
            <a:ext cx="0" cy="46085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644008" y="764704"/>
            <a:ext cx="0" cy="46085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259632" y="2204864"/>
            <a:ext cx="0" cy="216024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123728" y="2204864"/>
            <a:ext cx="0" cy="216024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139952" y="1628800"/>
            <a:ext cx="0" cy="302433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508104" y="764704"/>
            <a:ext cx="0" cy="46085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372200" y="692696"/>
            <a:ext cx="0" cy="46085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236296" y="548680"/>
            <a:ext cx="0" cy="46085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004048" y="1628800"/>
            <a:ext cx="0" cy="295232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868144" y="1772816"/>
            <a:ext cx="0" cy="295232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732240" y="1700808"/>
            <a:ext cx="0" cy="288032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347864" y="1772816"/>
            <a:ext cx="0" cy="273630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483768" y="1772816"/>
            <a:ext cx="0" cy="288032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i.focus.ua/img/a/8/9/188198.jpg?13075182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937" y="476672"/>
            <a:ext cx="8929417" cy="5786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1520" y="188640"/>
            <a:ext cx="8568952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Валентность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1052736"/>
            <a:ext cx="3456384" cy="9361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Постоянная </a:t>
            </a: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4048" y="1052736"/>
            <a:ext cx="3456384" cy="9361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Переменная </a:t>
            </a: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2276872"/>
            <a:ext cx="3456384" cy="3861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I – H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,</a:t>
            </a:r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 F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,</a:t>
            </a:r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 Ag 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II – O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,</a:t>
            </a:r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 Zn</a:t>
            </a:r>
          </a:p>
          <a:p>
            <a:endParaRPr lang="en-US" sz="24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У элементов </a:t>
            </a:r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I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,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II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,</a:t>
            </a:r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 III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 группы, главной подгруппы ПС валентность равна номеру группы</a:t>
            </a: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4048" y="5661248"/>
            <a:ext cx="3456384" cy="11967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Cu – I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,</a:t>
            </a:r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 II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Fe – II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,</a:t>
            </a:r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 III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Hg – I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, </a:t>
            </a:r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 II</a:t>
            </a: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39952" y="1988840"/>
            <a:ext cx="4824536" cy="15841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У элементов </a:t>
            </a:r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IV – VII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групп, побочных подгрупп </a:t>
            </a:r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I -III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 групп</a:t>
            </a: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1920" y="4437112"/>
            <a:ext cx="2592288" cy="9361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Высшая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en-US" sz="2400" b="1" u="sng" dirty="0" smtClean="0">
                <a:solidFill>
                  <a:srgbClr val="002060"/>
                </a:solidFill>
                <a:latin typeface="Bookman Old Style" pitchFamily="18" charset="0"/>
              </a:rPr>
              <a:t>N</a:t>
            </a:r>
            <a:r>
              <a:rPr lang="ru-RU" sz="2400" b="1" u="sng" dirty="0" smtClean="0">
                <a:solidFill>
                  <a:srgbClr val="002060"/>
                </a:solidFill>
                <a:latin typeface="Bookman Old Style" pitchFamily="18" charset="0"/>
              </a:rPr>
              <a:t> группы</a:t>
            </a:r>
            <a:r>
              <a:rPr lang="en-US" sz="2400" b="1" u="sng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2400" b="1" u="sng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endParaRPr lang="ru-RU" sz="2400" b="1" u="sng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660232" y="4437112"/>
            <a:ext cx="2483768" cy="9361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Низшая</a:t>
            </a:r>
          </a:p>
          <a:p>
            <a:pPr algn="ctr"/>
            <a:r>
              <a:rPr lang="ru-RU" sz="2400" b="1" u="sng" dirty="0" smtClean="0">
                <a:solidFill>
                  <a:srgbClr val="002060"/>
                </a:solidFill>
                <a:latin typeface="Bookman Old Style" pitchFamily="18" charset="0"/>
              </a:rPr>
              <a:t>8 - </a:t>
            </a:r>
            <a:r>
              <a:rPr lang="en-US" sz="2400" b="1" u="sng" dirty="0" smtClean="0">
                <a:solidFill>
                  <a:srgbClr val="002060"/>
                </a:solidFill>
                <a:latin typeface="Bookman Old Style" pitchFamily="18" charset="0"/>
              </a:rPr>
              <a:t>N</a:t>
            </a:r>
            <a:r>
              <a:rPr lang="ru-RU" sz="2400" b="1" u="sng" dirty="0" smtClean="0">
                <a:solidFill>
                  <a:srgbClr val="002060"/>
                </a:solidFill>
                <a:latin typeface="Bookman Old Style" pitchFamily="18" charset="0"/>
              </a:rPr>
              <a:t> группы</a:t>
            </a:r>
            <a:r>
              <a:rPr lang="en-US" sz="2400" b="1" u="sng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endParaRPr lang="ru-RU" sz="2400" b="1" u="sng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995936" y="3645024"/>
            <a:ext cx="5148064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Для элементов главных подгрупп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Bookman Old Style" pitchFamily="18" charset="0"/>
              </a:rPr>
              <a:t>Определение валентности по формулам</a:t>
            </a:r>
            <a:endParaRPr lang="ru-RU" sz="2800" b="1" dirty="0">
              <a:latin typeface="Bookman Old Style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980728"/>
          <a:ext cx="8568952" cy="5152677"/>
        </p:xfrm>
        <a:graphic>
          <a:graphicData uri="http://schemas.openxmlformats.org/drawingml/2006/table">
            <a:tbl>
              <a:tblPr/>
              <a:tblGrid>
                <a:gridCol w="6696744"/>
                <a:gridCol w="1215843"/>
                <a:gridCol w="656365"/>
              </a:tblGrid>
              <a:tr h="426756"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1. Запишите формулу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вещества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320" marR="20320" marT="20320" marB="203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CuO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320" marR="20320" marT="20320" marB="203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5303"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2. Обозначьте известную валентность элемента</a:t>
                      </a:r>
                    </a:p>
                  </a:txBody>
                  <a:tcPr marL="20320" marR="20320" marT="20320" marB="203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b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000" b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320" marR="20320" marT="20320" marB="203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CuO</a:t>
                      </a:r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320" marR="20320" marT="20320" marB="203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5559"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3. Найдите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наименьшее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общее кратное валентности и индекса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320" marR="20320" marT="20320" marB="203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b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000" b="1" baseline="-25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 marL="20320" marR="20320" marT="20320" marB="203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CuO</a:t>
                      </a:r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320" marR="20320" marT="20320" marB="203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70687"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4. Поделите 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наименьшее общее кратное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количество атомов другого элемента. Полученный ответ и является искомой валентностью</a:t>
                      </a:r>
                    </a:p>
                  </a:txBody>
                  <a:tcPr marL="20320" marR="20320" marT="20320" marB="203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b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000" b="1" baseline="-25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 marL="20320" marR="20320" marT="20320" marB="203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CuO</a:t>
                      </a:r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320" marR="20320" marT="20320" marB="203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1201"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5. Сделайте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проверку  перемножьте валентность и индекс в каждой части формулы. Их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произведения должны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быть равны.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320" marR="20320" marT="20320" marB="203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 </a:t>
                      </a: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000" b="1" baseline="-25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b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(2=2)</a:t>
                      </a:r>
                    </a:p>
                  </a:txBody>
                  <a:tcPr marL="20320" marR="20320" marT="20320" marB="203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b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CuO</a:t>
                      </a: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(2=2)</a:t>
                      </a:r>
                    </a:p>
                  </a:txBody>
                  <a:tcPr marL="20320" marR="20320" marT="20320" marB="203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244408" y="3501008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48264" y="3501008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172400" y="2276872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76256" y="234888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Bookman Old Style" pitchFamily="18" charset="0"/>
                <a:cs typeface="Times New Roman" pitchFamily="18" charset="0"/>
              </a:rPr>
              <a:t>Составление формул по валентности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484784"/>
          <a:ext cx="8712968" cy="4371272"/>
        </p:xfrm>
        <a:graphic>
          <a:graphicData uri="http://schemas.openxmlformats.org/drawingml/2006/table">
            <a:tbl>
              <a:tblPr/>
              <a:tblGrid>
                <a:gridCol w="6064909"/>
                <a:gridCol w="2648059"/>
              </a:tblGrid>
              <a:tr h="431098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Написать символы элементов</a:t>
                      </a:r>
                    </a:p>
                  </a:txBody>
                  <a:tcPr marL="18154" marR="18154" marT="18154" marB="181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 О</a:t>
                      </a:r>
                    </a:p>
                  </a:txBody>
                  <a:tcPr marL="18154" marR="18154" marT="18154" marB="181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1098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Определить валентности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элементов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 всегда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 у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 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т.к. он находится в 5 группе ПС главной подгруппе)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154" marR="18154" marT="18154" marB="181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-25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II</a:t>
                      </a:r>
                      <a:br>
                        <a:rPr lang="en-US" sz="2800" b="1" baseline="-25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2800" b="1" baseline="-25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 </a:t>
                      </a:r>
                      <a:r>
                        <a:rPr lang="en-US" sz="2800" b="1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ru-RU" sz="2800" b="1" baseline="-25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baseline="-25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b="1" baseline="-25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154" marR="18154" marT="18154" marB="181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0713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Найти наименьшее общее кратное численных значений валентностей</a:t>
                      </a:r>
                    </a:p>
                  </a:txBody>
                  <a:tcPr marL="58092" marR="58092" marT="29046" marB="290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baseline="-25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II</a:t>
                      </a:r>
                      <a:br>
                        <a:rPr lang="en-US" sz="2400" b="1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2400" b="1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 O</a:t>
                      </a:r>
                    </a:p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092" marR="58092" marT="29046" marB="290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6355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Найти соотношения между атомами элементов путем деления найденного наименьшего кратного на соответствующие валентности элементов</a:t>
                      </a:r>
                    </a:p>
                  </a:txBody>
                  <a:tcPr marL="58092" marR="58092" marT="29046" marB="290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: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2, 10 :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5; </a:t>
                      </a:r>
                    </a:p>
                  </a:txBody>
                  <a:tcPr marL="58092" marR="58092" marT="29046" marB="290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5499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Записать индексы при символах элементов</a:t>
                      </a:r>
                    </a:p>
                  </a:txBody>
                  <a:tcPr marL="58092" marR="58092" marT="29046" marB="290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lang="ru-RU" sz="2400" b="1" baseline="-25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400" b="1" baseline="-25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092" marR="58092" marT="29046" marB="290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308304" y="2924944"/>
            <a:ext cx="432048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608</Words>
  <Application>Microsoft Office PowerPoint</Application>
  <PresentationFormat>Экран (4:3)</PresentationFormat>
  <Paragraphs>179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Валентность</vt:lpstr>
      <vt:lpstr>Слайд 2</vt:lpstr>
      <vt:lpstr>Слайд 3</vt:lpstr>
      <vt:lpstr>Слайд 4</vt:lpstr>
      <vt:lpstr>Слайд 5</vt:lpstr>
      <vt:lpstr>Слайд 6</vt:lpstr>
      <vt:lpstr>Слайд 7</vt:lpstr>
      <vt:lpstr>Определение валентности по формулам</vt:lpstr>
      <vt:lpstr>Составление формул по валентности</vt:lpstr>
      <vt:lpstr>Определите валентность элементов в веществах </vt:lpstr>
      <vt:lpstr>Определите валентность элементов в веществах </vt:lpstr>
      <vt:lpstr>Определите валентность элементов в веществах </vt:lpstr>
      <vt:lpstr>Составьте формулы веществ согласно валентности, между атомами:</vt:lpstr>
      <vt:lpstr>Слайд 14</vt:lpstr>
      <vt:lpstr>Слайд 15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46</cp:revision>
  <dcterms:created xsi:type="dcterms:W3CDTF">2012-09-23T10:11:34Z</dcterms:created>
  <dcterms:modified xsi:type="dcterms:W3CDTF">2012-09-23T12:36:17Z</dcterms:modified>
</cp:coreProperties>
</file>